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043" autoAdjust="0"/>
  </p:normalViewPr>
  <p:slideViewPr>
    <p:cSldViewPr>
      <p:cViewPr varScale="1">
        <p:scale>
          <a:sx n="53" d="100"/>
          <a:sy n="53" d="100"/>
        </p:scale>
        <p:origin x="189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37EAFC-2F41-463D-A9F4-476701F78283}" type="datetimeFigureOut">
              <a:rPr lang="en-US" smtClean="0"/>
              <a:pPr/>
              <a:t>1/25/2021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416131-94F8-4328-8DD3-4165291FC3B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selected Maternal and Child Health (MCH) program is the Centering Pregnancy Program, which abolishes regular prenatal care by getting women out of consultation rooms for their care and into groups. The program integrates into one organization the three elements of prenatal care risk evaluation, education and support (</a:t>
            </a:r>
            <a:r>
              <a:rPr lang="en-US" sz="1200" kern="1200" dirty="0" err="1" smtClean="0">
                <a:solidFill>
                  <a:schemeClr val="tx1"/>
                </a:solidFill>
                <a:latin typeface="Times New Roman" pitchFamily="18" charset="0"/>
                <a:ea typeface="+mn-ea"/>
                <a:cs typeface="Times New Roman" pitchFamily="18" charset="0"/>
              </a:rPr>
              <a:t>Navicent</a:t>
            </a:r>
            <a:r>
              <a:rPr lang="en-US" sz="1200" kern="1200" dirty="0" smtClean="0">
                <a:solidFill>
                  <a:schemeClr val="tx1"/>
                </a:solidFill>
                <a:latin typeface="Times New Roman" pitchFamily="18" charset="0"/>
                <a:ea typeface="+mn-ea"/>
                <a:cs typeface="Times New Roman" pitchFamily="18" charset="0"/>
              </a:rPr>
              <a:t> Health, 2020). The program aims to promote system improvements, include group assistance and group nursing instruction for pregnant and young mothers, and to carry out model fidelity and quality improvement on-site acceptance. The program provides services to the beneficiaries through a well-established procedure. The provider and support staff consult with the mother and support staff after the health evaluation is complete. The program requires the facilitation of the groups by certified midwives and nurse practitioners.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9416131-94F8-4328-8DD3-4165291FC3B3}"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program has proven to be effective for all the women who have gone through the process. The core group of women of varying ages, genders, and socioeconomic backgrounds saw that these disparities' importance has declined as they shared common experiences of pregnancy, childbirth, and family </a:t>
            </a:r>
            <a:r>
              <a:rPr lang="en-US" sz="1200" b="0" kern="1200" dirty="0" smtClean="0">
                <a:solidFill>
                  <a:schemeClr val="tx1"/>
                </a:solidFill>
                <a:latin typeface="Times New Roman" pitchFamily="18" charset="0"/>
                <a:ea typeface="+mn-ea"/>
                <a:cs typeface="Times New Roman" pitchFamily="18" charset="0"/>
              </a:rPr>
              <a:t>care </a:t>
            </a:r>
            <a:r>
              <a:rPr lang="en-US" sz="1200" dirty="0" smtClean="0">
                <a:latin typeface="Times New Roman" panose="02020603050405020304" pitchFamily="18" charset="0"/>
                <a:cs typeface="Times New Roman" panose="02020603050405020304" pitchFamily="18" charset="0"/>
              </a:rPr>
              <a:t>(Centering Healthcare Institute, 2020)</a:t>
            </a:r>
            <a:r>
              <a:rPr lang="en-US" sz="1200" b="0" kern="120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Through the program, the mother is well prepared for labor, childbirth, and healthily caring for the baby. The practice study on the program found that mid-term mothers had fewer after-work phone calls and hospital visits because they can better understand typical pregnancy situations and the cause of concern.</a:t>
            </a:r>
          </a:p>
          <a:p>
            <a:endParaRPr lang="en-US" dirty="0"/>
          </a:p>
        </p:txBody>
      </p:sp>
      <p:sp>
        <p:nvSpPr>
          <p:cNvPr id="4" name="Slide Number Placeholder 3"/>
          <p:cNvSpPr>
            <a:spLocks noGrp="1"/>
          </p:cNvSpPr>
          <p:nvPr>
            <p:ph type="sldNum" sz="quarter" idx="10"/>
          </p:nvPr>
        </p:nvSpPr>
        <p:spPr/>
        <p:txBody>
          <a:bodyPr/>
          <a:lstStyle/>
          <a:p>
            <a:fld id="{69416131-94F8-4328-8DD3-4165291FC3B3}"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program is very important considering the latest programs have taken a 'life cycle' approach to improve wellness and avoid illness in order to resolve the ongoing disparity in maternal, baby, and child health. The pregnancy program provides an opportunity to recognize existing health threats for women and to prevent women and their children from having possible health issues. High blood pressure and heart disease, diabetes, depression, intimate partner abuse, and hereditary disorders may are examples of the health risks </a:t>
            </a:r>
            <a:r>
              <a:rPr lang="en-US" sz="1200" kern="1200" dirty="0" smtClean="0">
                <a:solidFill>
                  <a:schemeClr val="tx1"/>
                </a:solidFill>
                <a:latin typeface="+mn-lt"/>
                <a:ea typeface="+mn-ea"/>
                <a:cs typeface="+mn-cs"/>
              </a:rPr>
              <a:t>(Frey et al., 2019)</a:t>
            </a:r>
            <a:r>
              <a:rPr lang="en-US" sz="1200" kern="1200" dirty="0" smtClean="0">
                <a:solidFill>
                  <a:schemeClr val="tx1"/>
                </a:solidFill>
                <a:latin typeface="Times New Roman" pitchFamily="18" charset="0"/>
                <a:ea typeface="+mn-ea"/>
                <a:cs typeface="Times New Roman" pitchFamily="18" charset="0"/>
              </a:rPr>
              <a:t>.</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9416131-94F8-4328-8DD3-4165291FC3B3}"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theme of better health outcomes is well represented in the program to improve pregnant ladies and infants' health. For example, several published studies about the program have shown that medium mother babies are healthier, and preterm birth medium mothers have almost entirely reduced ethnic disparities. Another theme in the program is the concept of help and friendship since the program involves mothers coming together to discuss common issues. Women want to get along with other women who have had similar experiences, offering mutual support opportunities. During very exciting but challenging times in life, mothers in between can develop lifelong friendships and become essential support to each other.</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9416131-94F8-4328-8DD3-4165291FC3B3}"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48AC66-DED3-404B-9D47-E7717C0C5589}" type="datetimeFigureOut">
              <a:rPr lang="en-US" smtClean="0"/>
              <a:pPr/>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C859E-7416-46A1-BB92-881A8616735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8AC66-DED3-404B-9D47-E7717C0C5589}" type="datetimeFigureOut">
              <a:rPr lang="en-US" smtClean="0"/>
              <a:pPr/>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C859E-7416-46A1-BB92-881A8616735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8AC66-DED3-404B-9D47-E7717C0C5589}" type="datetimeFigureOut">
              <a:rPr lang="en-US" smtClean="0"/>
              <a:pPr/>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C859E-7416-46A1-BB92-881A8616735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48AC66-DED3-404B-9D47-E7717C0C5589}" type="datetimeFigureOut">
              <a:rPr lang="en-US" smtClean="0"/>
              <a:pPr/>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C859E-7416-46A1-BB92-881A8616735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48AC66-DED3-404B-9D47-E7717C0C5589}" type="datetimeFigureOut">
              <a:rPr lang="en-US" smtClean="0"/>
              <a:pPr/>
              <a:t>1/25/2021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6C859E-7416-46A1-BB92-881A8616735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48AC66-DED3-404B-9D47-E7717C0C5589}" type="datetimeFigureOut">
              <a:rPr lang="en-US" smtClean="0"/>
              <a:pPr/>
              <a:t>1/25/2021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6C859E-7416-46A1-BB92-881A8616735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48AC66-DED3-404B-9D47-E7717C0C5589}" type="datetimeFigureOut">
              <a:rPr lang="en-US" smtClean="0"/>
              <a:pPr/>
              <a:t>1/25/2021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6C859E-7416-46A1-BB92-881A8616735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8AC66-DED3-404B-9D47-E7717C0C5589}" type="datetimeFigureOut">
              <a:rPr lang="en-US" smtClean="0"/>
              <a:pPr/>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C859E-7416-46A1-BB92-881A8616735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8AC66-DED3-404B-9D47-E7717C0C5589}" type="datetimeFigureOut">
              <a:rPr lang="en-US" smtClean="0"/>
              <a:pPr/>
              <a:t>1/25/2021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C859E-7416-46A1-BB92-881A8616735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8AC66-DED3-404B-9D47-E7717C0C5589}" type="datetimeFigureOut">
              <a:rPr lang="en-US" smtClean="0"/>
              <a:pPr/>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C859E-7416-46A1-BB92-881A8616735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8AC66-DED3-404B-9D47-E7717C0C5589}" type="datetimeFigureOut">
              <a:rPr lang="en-US" smtClean="0"/>
              <a:pPr/>
              <a:t>1/25/2021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C859E-7416-46A1-BB92-881A8616735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48AC66-DED3-404B-9D47-E7717C0C5589}" type="datetimeFigureOut">
              <a:rPr lang="en-US" smtClean="0"/>
              <a:pPr/>
              <a:t>1/25/2021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6C859E-7416-46A1-BB92-881A8616735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navicenthealth.org/centering/faqs" TargetMode="External"/><Relationship Id="rId2" Type="http://schemas.openxmlformats.org/officeDocument/2006/relationships/hyperlink" Target="https://www.centeringhealthcare.org/what-we-do/in-kind-service-awards-overview/new-york-state-first-1000-day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2743201"/>
          </a:xfrm>
        </p:spPr>
        <p:txBody>
          <a:bodyPr>
            <a:normAutofit/>
          </a:bodyPr>
          <a:lstStyle/>
          <a:p>
            <a:r>
              <a:rPr lang="en-US" dirty="0" smtClean="0"/>
              <a:t/>
            </a:r>
            <a:br>
              <a:rPr lang="en-US" dirty="0" smtClean="0"/>
            </a:br>
            <a:r>
              <a:rPr lang="en-US" dirty="0"/>
              <a:t/>
            </a:r>
            <a:br>
              <a:rPr lang="en-US" dirty="0"/>
            </a:br>
            <a:endParaRPr lang="en-US" dirty="0"/>
          </a:p>
        </p:txBody>
      </p:sp>
      <p:sp>
        <p:nvSpPr>
          <p:cNvPr id="3" name="Subtitle 2"/>
          <p:cNvSpPr>
            <a:spLocks noGrp="1"/>
          </p:cNvSpPr>
          <p:nvPr>
            <p:ph type="subTitle" idx="1"/>
          </p:nvPr>
        </p:nvSpPr>
        <p:spPr>
          <a:xfrm>
            <a:off x="1143000" y="1295400"/>
            <a:ext cx="6858000" cy="4343400"/>
          </a:xfrm>
        </p:spPr>
        <p:txBody>
          <a:bodyPr>
            <a:normAutofit fontScale="25000" lnSpcReduction="20000"/>
          </a:bodyPr>
          <a:lstStyle/>
          <a:p>
            <a:r>
              <a:rPr lang="en-US" sz="17600" b="1" dirty="0">
                <a:latin typeface="Times New Roman" pitchFamily="18" charset="0"/>
                <a:cs typeface="Times New Roman" pitchFamily="18" charset="0"/>
              </a:rPr>
              <a:t>Centering Pregnancy </a:t>
            </a:r>
            <a:r>
              <a:rPr lang="en-US" sz="17600" b="1" dirty="0" smtClean="0">
                <a:latin typeface="Times New Roman" pitchFamily="18" charset="0"/>
                <a:cs typeface="Times New Roman" pitchFamily="18" charset="0"/>
              </a:rPr>
              <a:t>program </a:t>
            </a:r>
          </a:p>
          <a:p>
            <a:endParaRPr lang="en-US" sz="17600" dirty="0" smtClean="0">
              <a:latin typeface="Times New Roman" pitchFamily="18" charset="0"/>
              <a:cs typeface="Times New Roman" pitchFamily="18" charset="0"/>
            </a:endParaRPr>
          </a:p>
          <a:p>
            <a:r>
              <a:rPr lang="en-US" sz="17600" dirty="0" smtClean="0">
                <a:solidFill>
                  <a:schemeClr val="tx1"/>
                </a:solidFill>
                <a:latin typeface="Times New Roman" pitchFamily="18" charset="0"/>
                <a:cs typeface="Times New Roman" pitchFamily="18" charset="0"/>
              </a:rPr>
              <a:t>Name</a:t>
            </a:r>
          </a:p>
          <a:p>
            <a:r>
              <a:rPr lang="en-US" sz="17600" dirty="0" smtClean="0">
                <a:solidFill>
                  <a:schemeClr val="tx1"/>
                </a:solidFill>
                <a:latin typeface="Times New Roman" pitchFamily="18" charset="0"/>
                <a:cs typeface="Times New Roman" pitchFamily="18" charset="0"/>
              </a:rPr>
              <a:t>Institution</a:t>
            </a:r>
          </a:p>
          <a:p>
            <a:r>
              <a:rPr lang="en-US" sz="17600" dirty="0" smtClean="0">
                <a:solidFill>
                  <a:schemeClr val="tx1"/>
                </a:solidFill>
                <a:latin typeface="Times New Roman" pitchFamily="18" charset="0"/>
                <a:cs typeface="Times New Roman" pitchFamily="18" charset="0"/>
              </a:rPr>
              <a:t>Date</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1600200"/>
          </a:xfrm>
        </p:spPr>
        <p:txBody>
          <a:bodyPr>
            <a:noAutofit/>
          </a:bodyPr>
          <a:lstStyle/>
          <a:p>
            <a:r>
              <a:rPr lang="en-US" b="1" dirty="0">
                <a:latin typeface="Times New Roman" pitchFamily="18" charset="0"/>
                <a:cs typeface="Times New Roman" pitchFamily="18" charset="0"/>
              </a:rPr>
              <a:t>Program Overview, Purpose &amp; Background</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438400"/>
            <a:ext cx="8229600" cy="4419600"/>
          </a:xfrm>
        </p:spPr>
        <p:txBody>
          <a:bodyPr>
            <a:normAutofit/>
          </a:bodyPr>
          <a:lstStyle/>
          <a:p>
            <a:pPr>
              <a:buFont typeface="Wingdings" pitchFamily="2" charset="2"/>
              <a:buChar char="Ø"/>
            </a:pPr>
            <a:r>
              <a:rPr lang="en-US" sz="2400" dirty="0">
                <a:latin typeface="Times New Roman" panose="02020603050405020304" pitchFamily="18" charset="0"/>
                <a:cs typeface="Times New Roman" pitchFamily="18" charset="0"/>
              </a:rPr>
              <a:t>The choice of MCH program is Centering Pregnancy </a:t>
            </a:r>
            <a:r>
              <a:rPr lang="en-US" sz="2400" dirty="0" smtClean="0">
                <a:latin typeface="Times New Roman" pitchFamily="18" charset="0"/>
                <a:cs typeface="Times New Roman" pitchFamily="18" charset="0"/>
              </a:rPr>
              <a:t>program</a:t>
            </a:r>
          </a:p>
          <a:p>
            <a:pPr>
              <a:buFont typeface="Wingdings" pitchFamily="2" charset="2"/>
              <a:buChar char="Ø"/>
            </a:pPr>
            <a:r>
              <a:rPr lang="en-US" sz="2400" dirty="0" smtClean="0">
                <a:latin typeface="Times New Roman" pitchFamily="18" charset="0"/>
                <a:cs typeface="Times New Roman" pitchFamily="18" charset="0"/>
              </a:rPr>
              <a:t>Example </a:t>
            </a:r>
            <a:r>
              <a:rPr lang="en-US" sz="2400" dirty="0">
                <a:latin typeface="Times New Roman" pitchFamily="18" charset="0"/>
                <a:cs typeface="Times New Roman" pitchFamily="18" charset="0"/>
              </a:rPr>
              <a:t>of Centering pregnancy program is Centering Healthcare Institute (</a:t>
            </a:r>
            <a:r>
              <a:rPr lang="en-US" sz="2400" dirty="0" err="1">
                <a:latin typeface="Times New Roman" panose="02020603050405020304" pitchFamily="18" charset="0"/>
                <a:cs typeface="Times New Roman" panose="02020603050405020304" pitchFamily="18" charset="0"/>
              </a:rPr>
              <a:t>Navicent</a:t>
            </a:r>
            <a:r>
              <a:rPr lang="en-US" sz="2400" dirty="0">
                <a:latin typeface="Times New Roman" panose="02020603050405020304" pitchFamily="18" charset="0"/>
                <a:cs typeface="Times New Roman" panose="02020603050405020304" pitchFamily="18" charset="0"/>
              </a:rPr>
              <a:t> Health, 2020)</a:t>
            </a: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It </a:t>
            </a:r>
            <a:r>
              <a:rPr lang="en-US" sz="2400" dirty="0">
                <a:latin typeface="Times New Roman" pitchFamily="18" charset="0"/>
                <a:cs typeface="Times New Roman" pitchFamily="18" charset="0"/>
              </a:rPr>
              <a:t>aims to promote system improvements for </a:t>
            </a:r>
            <a:r>
              <a:rPr lang="en-US" sz="2400" dirty="0" smtClean="0">
                <a:latin typeface="Times New Roman" pitchFamily="18" charset="0"/>
                <a:cs typeface="Times New Roman" pitchFamily="18" charset="0"/>
              </a:rPr>
              <a:t>pregnancy</a:t>
            </a:r>
          </a:p>
          <a:p>
            <a:pPr>
              <a:buFont typeface="Wingdings" pitchFamily="2" charset="2"/>
              <a:buChar char="Ø"/>
            </a:pPr>
            <a:r>
              <a:rPr lang="en-US" sz="2400" dirty="0" smtClean="0">
                <a:latin typeface="Times New Roman" pitchFamily="18" charset="0"/>
                <a:cs typeface="Times New Roman" pitchFamily="18" charset="0"/>
              </a:rPr>
              <a:t>It </a:t>
            </a:r>
            <a:r>
              <a:rPr lang="en-US" sz="2400" dirty="0">
                <a:latin typeface="Times New Roman" pitchFamily="18" charset="0"/>
                <a:cs typeface="Times New Roman" pitchFamily="18" charset="0"/>
              </a:rPr>
              <a:t>follows well established </a:t>
            </a:r>
            <a:r>
              <a:rPr lang="en-US" sz="2400" dirty="0" smtClean="0">
                <a:latin typeface="Times New Roman" pitchFamily="18" charset="0"/>
                <a:cs typeface="Times New Roman" pitchFamily="18" charset="0"/>
              </a:rPr>
              <a:t>procedure</a:t>
            </a: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endParaRPr lang="en-US" sz="2400" dirty="0" smtClean="0">
              <a:latin typeface="Times New Roman" pitchFamily="18" charset="0"/>
              <a:cs typeface="Times New Roman" pitchFamily="18" charset="0"/>
            </a:endParaRPr>
          </a:p>
        </p:txBody>
      </p:sp>
      <p:pic>
        <p:nvPicPr>
          <p:cNvPr id="4" name="Picture 3" descr="Preg Center- final- FAQ.jpg"/>
          <p:cNvPicPr>
            <a:picLocks noChangeAspect="1"/>
          </p:cNvPicPr>
          <p:nvPr/>
        </p:nvPicPr>
        <p:blipFill>
          <a:blip r:embed="rId3" cstate="print"/>
          <a:stretch>
            <a:fillRect/>
          </a:stretch>
        </p:blipFill>
        <p:spPr>
          <a:xfrm>
            <a:off x="838200" y="4724400"/>
            <a:ext cx="4648200" cy="2133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905000"/>
          </a:xfrm>
        </p:spPr>
        <p:txBody>
          <a:bodyPr>
            <a:noAutofit/>
          </a:bodyPr>
          <a:lstStyle/>
          <a:p>
            <a:r>
              <a:rPr lang="en-US" b="1" dirty="0">
                <a:latin typeface="Times New Roman" pitchFamily="18" charset="0"/>
                <a:cs typeface="Times New Roman" pitchFamily="18" charset="0"/>
              </a:rPr>
              <a:t>Program Effectiveness and Impact</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133600"/>
            <a:ext cx="8229600" cy="3992563"/>
          </a:xfrm>
        </p:spPr>
        <p:txBody>
          <a:bodyPr>
            <a:normAutofit/>
          </a:bodyPr>
          <a:lstStyle/>
          <a:p>
            <a:pPr>
              <a:buFont typeface="Wingdings" pitchFamily="2" charset="2"/>
              <a:buChar char="Ø"/>
            </a:pPr>
            <a:r>
              <a:rPr lang="en-US" sz="2400" dirty="0" smtClean="0">
                <a:latin typeface="Times New Roman" pitchFamily="18" charset="0"/>
                <a:cs typeface="Times New Roman" pitchFamily="18" charset="0"/>
              </a:rPr>
              <a:t>Benefits women from different diversity </a:t>
            </a:r>
          </a:p>
          <a:p>
            <a:pPr>
              <a:buFont typeface="Wingdings" pitchFamily="2" charset="2"/>
              <a:buChar char="Ø"/>
            </a:pPr>
            <a:r>
              <a:rPr lang="en-US" sz="2400" dirty="0" smtClean="0">
                <a:latin typeface="Times New Roman" pitchFamily="18" charset="0"/>
                <a:cs typeface="Times New Roman" pitchFamily="18" charset="0"/>
              </a:rPr>
              <a:t>The beneficiaries share common experiences </a:t>
            </a:r>
            <a:r>
              <a:rPr lang="en-US" sz="2400" dirty="0">
                <a:latin typeface="Times New Roman" panose="02020603050405020304" pitchFamily="18" charset="0"/>
                <a:cs typeface="Times New Roman" panose="02020603050405020304" pitchFamily="18" charset="0"/>
              </a:rPr>
              <a:t>(Centering Healthcare Institute, 2020)</a:t>
            </a: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Prepares mothers through pregnancy to delivery</a:t>
            </a:r>
          </a:p>
          <a:p>
            <a:pPr>
              <a:buFont typeface="Wingdings" pitchFamily="2" charset="2"/>
              <a:buChar char="Ø"/>
            </a:pPr>
            <a:r>
              <a:rPr lang="en-US" sz="2400" dirty="0" smtClean="0">
                <a:latin typeface="Times New Roman" pitchFamily="18" charset="0"/>
                <a:cs typeface="Times New Roman" pitchFamily="18" charset="0"/>
              </a:rPr>
              <a:t>Provides pregnancy knowledge</a:t>
            </a: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itchFamily="18" charset="0"/>
                <a:cs typeface="Times New Roman" pitchFamily="18" charset="0"/>
              </a:rPr>
              <a:t>Analysis of the Program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sz="2400" dirty="0" smtClean="0">
                <a:latin typeface="Times New Roman" pitchFamily="18" charset="0"/>
                <a:cs typeface="Times New Roman" pitchFamily="18" charset="0"/>
              </a:rPr>
              <a:t>The program,</a:t>
            </a:r>
          </a:p>
          <a:p>
            <a:pPr>
              <a:buFont typeface="Wingdings" pitchFamily="2" charset="2"/>
              <a:buChar char="Ø"/>
            </a:pPr>
            <a:r>
              <a:rPr lang="en-US" sz="2400" dirty="0" smtClean="0">
                <a:latin typeface="Times New Roman" pitchFamily="18" charset="0"/>
                <a:cs typeface="Times New Roman" pitchFamily="18" charset="0"/>
              </a:rPr>
              <a:t>Provides pregnancy life cycle approach</a:t>
            </a:r>
          </a:p>
          <a:p>
            <a:pPr>
              <a:buFont typeface="Wingdings" pitchFamily="2" charset="2"/>
              <a:buChar char="Ø"/>
            </a:pPr>
            <a:r>
              <a:rPr lang="en-US" sz="2400" dirty="0" smtClean="0">
                <a:latin typeface="Times New Roman" pitchFamily="18" charset="0"/>
                <a:cs typeface="Times New Roman" pitchFamily="18" charset="0"/>
              </a:rPr>
              <a:t>Provides </a:t>
            </a:r>
            <a:r>
              <a:rPr lang="en-US" sz="2400" dirty="0">
                <a:latin typeface="Times New Roman" pitchFamily="18" charset="0"/>
                <a:cs typeface="Times New Roman" pitchFamily="18" charset="0"/>
              </a:rPr>
              <a:t>an opportunity </a:t>
            </a:r>
            <a:r>
              <a:rPr lang="en-US" sz="2400" dirty="0" smtClean="0">
                <a:latin typeface="Times New Roman" pitchFamily="18" charset="0"/>
                <a:cs typeface="Times New Roman" pitchFamily="18" charset="0"/>
              </a:rPr>
              <a:t>to recognize existing health </a:t>
            </a:r>
            <a:r>
              <a:rPr lang="en-US" sz="2400" dirty="0">
                <a:latin typeface="Times New Roman" pitchFamily="18" charset="0"/>
                <a:cs typeface="Times New Roman" pitchFamily="18" charset="0"/>
              </a:rPr>
              <a:t>threats </a:t>
            </a:r>
          </a:p>
          <a:p>
            <a:pPr>
              <a:buFont typeface="Wingdings" pitchFamily="2" charset="2"/>
              <a:buChar char="Ø"/>
            </a:pPr>
            <a:r>
              <a:rPr lang="en-US" sz="2400" dirty="0" smtClean="0">
                <a:latin typeface="Times New Roman" pitchFamily="18" charset="0"/>
                <a:cs typeface="Times New Roman" pitchFamily="18" charset="0"/>
              </a:rPr>
              <a:t>Creates awareness on pregnancy </a:t>
            </a:r>
            <a:r>
              <a:rPr lang="en-US" sz="2400" smtClean="0">
                <a:latin typeface="Times New Roman" pitchFamily="18" charset="0"/>
                <a:cs typeface="Times New Roman" pitchFamily="18" charset="0"/>
              </a:rPr>
              <a:t>health issues </a:t>
            </a:r>
            <a:r>
              <a:rPr lang="en-US" sz="2400" smtClean="0"/>
              <a:t>(Frey et al., 2019)</a:t>
            </a:r>
            <a:r>
              <a:rPr lang="en-US" sz="240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ts val="0"/>
              </a:spcBef>
              <a:defRPr/>
            </a:pPr>
            <a:r>
              <a:rPr lang="en-US" b="1" dirty="0">
                <a:latin typeface="Times New Roman" pitchFamily="18" charset="0"/>
                <a:cs typeface="Times New Roman" pitchFamily="18" charset="0"/>
              </a:rPr>
              <a:t>MCH themes and concepts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Theme of better health outcomes</a:t>
            </a:r>
          </a:p>
          <a:p>
            <a:r>
              <a:rPr lang="en-US" sz="2400" dirty="0" smtClean="0">
                <a:latin typeface="Times New Roman" pitchFamily="18" charset="0"/>
                <a:cs typeface="Times New Roman" pitchFamily="18" charset="0"/>
              </a:rPr>
              <a:t>Theme of help and friendship</a:t>
            </a:r>
            <a:endParaRPr lang="en-US" sz="24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References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17638"/>
            <a:ext cx="8534400" cy="4830762"/>
          </a:xfrm>
        </p:spPr>
        <p:txBody>
          <a:bodyPr>
            <a:noAutofit/>
          </a:bodyPr>
          <a:lstStyle/>
          <a:p>
            <a:pPr marL="0" indent="0">
              <a:buNone/>
            </a:pPr>
            <a:r>
              <a:rPr lang="en-US" sz="2000" dirty="0" smtClean="0">
                <a:latin typeface="Times New Roman" pitchFamily="18" charset="0"/>
                <a:cs typeface="Times New Roman" pitchFamily="18" charset="0"/>
              </a:rPr>
              <a:t>Centering </a:t>
            </a:r>
            <a:r>
              <a:rPr lang="en-US" sz="2000" dirty="0">
                <a:latin typeface="Times New Roman" pitchFamily="18" charset="0"/>
                <a:cs typeface="Times New Roman" pitchFamily="18" charset="0"/>
              </a:rPr>
              <a:t>Healthcare Institute (2020). What we do. </a:t>
            </a:r>
            <a:r>
              <a:rPr lang="en-US" sz="2000" i="1" dirty="0">
                <a:latin typeface="Times New Roman" pitchFamily="18" charset="0"/>
                <a:cs typeface="Times New Roman" pitchFamily="18" charset="0"/>
              </a:rPr>
              <a:t>New York State Department of </a:t>
            </a:r>
            <a:r>
              <a:rPr lang="en-US" sz="2000" i="1" dirty="0" err="1">
                <a:latin typeface="Times New Roman" pitchFamily="18" charset="0"/>
                <a:cs typeface="Times New Roman" pitchFamily="18" charset="0"/>
              </a:rPr>
              <a:t>Health</a:t>
            </a:r>
            <a:r>
              <a:rPr lang="en-US" sz="2000" dirty="0" err="1">
                <a:latin typeface="Times New Roman" pitchFamily="18" charset="0"/>
                <a:cs typeface="Times New Roman" pitchFamily="18" charset="0"/>
              </a:rPr>
              <a:t>ew</a:t>
            </a:r>
            <a:r>
              <a:rPr lang="en-US" sz="2000" dirty="0">
                <a:latin typeface="Times New Roman" pitchFamily="18" charset="0"/>
                <a:cs typeface="Times New Roman" pitchFamily="18" charset="0"/>
              </a:rPr>
              <a:t> Retrieved from </a:t>
            </a:r>
            <a:r>
              <a:rPr lang="en-US" sz="2000" u="sng" dirty="0">
                <a:latin typeface="Times New Roman" pitchFamily="18" charset="0"/>
                <a:cs typeface="Times New Roman" pitchFamily="18" charset="0"/>
                <a:hlinkClick r:id="rId2"/>
              </a:rPr>
              <a:t>https://www.centeringhealthcare.org/what-we-do/in-kind-service-awards-overview/new-york-state-first-1000-days</a:t>
            </a:r>
            <a:endParaRPr lang="en-US" sz="2000" b="1" dirty="0">
              <a:latin typeface="Times New Roman" pitchFamily="18" charset="0"/>
              <a:cs typeface="Times New Roman" pitchFamily="18" charset="0"/>
            </a:endParaRPr>
          </a:p>
          <a:p>
            <a:pPr marL="0" indent="0">
              <a:buNone/>
            </a:pPr>
            <a:r>
              <a:rPr lang="en-US" sz="2000" b="1"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Navicent</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Health (2020). Centering Pregnancy.</a:t>
            </a:r>
            <a:r>
              <a:rPr lang="en-US" sz="2000" i="1" dirty="0">
                <a:latin typeface="Times New Roman" pitchFamily="18" charset="0"/>
                <a:cs typeface="Times New Roman" pitchFamily="18" charset="0"/>
              </a:rPr>
              <a:t> </a:t>
            </a:r>
            <a:r>
              <a:rPr lang="en-US" sz="2000" dirty="0">
                <a:latin typeface="Times New Roman" pitchFamily="18" charset="0"/>
                <a:cs typeface="Times New Roman" pitchFamily="18" charset="0"/>
              </a:rPr>
              <a:t>Retrieved from </a:t>
            </a:r>
            <a:r>
              <a:rPr lang="en-US" sz="2000" dirty="0">
                <a:latin typeface="Times New Roman" pitchFamily="18" charset="0"/>
                <a:cs typeface="Times New Roman" pitchFamily="18" charset="0"/>
                <a:hlinkClick r:id="rId3"/>
              </a:rPr>
              <a:t>https://</a:t>
            </a:r>
            <a:r>
              <a:rPr lang="en-US" sz="2000" dirty="0" smtClean="0">
                <a:latin typeface="Times New Roman" pitchFamily="18" charset="0"/>
                <a:cs typeface="Times New Roman" pitchFamily="18" charset="0"/>
                <a:hlinkClick r:id="rId3"/>
              </a:rPr>
              <a:t>www.navicenthealth.org/centering/faqs</a:t>
            </a:r>
            <a:endParaRPr lang="en-US" sz="2000" dirty="0" smtClean="0">
              <a:latin typeface="Times New Roman" pitchFamily="18" charset="0"/>
              <a:cs typeface="Times New Roman" pitchFamily="18" charset="0"/>
            </a:endParaRPr>
          </a:p>
          <a:p>
            <a:pPr marL="0" indent="0">
              <a:buNone/>
            </a:pPr>
            <a:r>
              <a:rPr lang="en-US" sz="2000" dirty="0" smtClean="0">
                <a:latin typeface="Times New Roman" pitchFamily="18" charset="0"/>
                <a:cs typeface="Times New Roman" pitchFamily="18" charset="0"/>
              </a:rPr>
              <a:t>Frey, M. T., </a:t>
            </a:r>
            <a:r>
              <a:rPr lang="en-US" sz="2000" dirty="0" err="1" smtClean="0">
                <a:latin typeface="Times New Roman" pitchFamily="18" charset="0"/>
                <a:cs typeface="Times New Roman" pitchFamily="18" charset="0"/>
              </a:rPr>
              <a:t>Meaney-Delman</a:t>
            </a:r>
            <a:r>
              <a:rPr lang="en-US" sz="2000" dirty="0" smtClean="0">
                <a:latin typeface="Times New Roman" pitchFamily="18" charset="0"/>
                <a:cs typeface="Times New Roman" pitchFamily="18" charset="0"/>
              </a:rPr>
              <a:t>, D., Bowen, V., </a:t>
            </a:r>
            <a:r>
              <a:rPr lang="en-US" sz="2000" dirty="0" err="1" smtClean="0">
                <a:latin typeface="Times New Roman" pitchFamily="18" charset="0"/>
                <a:cs typeface="Times New Roman" pitchFamily="18" charset="0"/>
              </a:rPr>
              <a:t>Yazdy</a:t>
            </a:r>
            <a:r>
              <a:rPr lang="en-US" sz="2000" dirty="0" smtClean="0">
                <a:latin typeface="Times New Roman" pitchFamily="18" charset="0"/>
                <a:cs typeface="Times New Roman" pitchFamily="18" charset="0"/>
              </a:rPr>
              <a:t>, M. M., Watkins, S. M., Thorpe, P. G., &amp; </a:t>
            </a:r>
            <a:r>
              <a:rPr lang="en-US" sz="2000" dirty="0" err="1" smtClean="0">
                <a:latin typeface="Times New Roman" pitchFamily="18" charset="0"/>
                <a:cs typeface="Times New Roman" pitchFamily="18" charset="0"/>
              </a:rPr>
              <a:t>Honein</a:t>
            </a:r>
            <a:r>
              <a:rPr lang="en-US" sz="2000" dirty="0" smtClean="0">
                <a:latin typeface="Times New Roman" pitchFamily="18" charset="0"/>
                <a:cs typeface="Times New Roman" pitchFamily="18" charset="0"/>
              </a:rPr>
              <a:t>, M. A. (2019). Surveillance for emerging threats to pregnant women and infants. </a:t>
            </a:r>
            <a:r>
              <a:rPr lang="en-US" sz="2000" i="1" dirty="0" smtClean="0">
                <a:latin typeface="Times New Roman" pitchFamily="18" charset="0"/>
                <a:cs typeface="Times New Roman" pitchFamily="18" charset="0"/>
              </a:rPr>
              <a:t>Journal of Women's Health</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28</a:t>
            </a:r>
            <a:r>
              <a:rPr lang="en-US" sz="2000" dirty="0" smtClean="0">
                <a:latin typeface="Times New Roman" pitchFamily="18" charset="0"/>
                <a:cs typeface="Times New Roman" pitchFamily="18" charset="0"/>
              </a:rPr>
              <a:t>(8), 1031-1036.</a:t>
            </a:r>
          </a:p>
          <a:p>
            <a:pPr marL="0" indent="0">
              <a:buNone/>
            </a:pPr>
            <a:endParaRPr lang="en-US" sz="2000" dirty="0">
              <a:latin typeface="Times New Roman" panose="02020603050405020304" pitchFamily="18" charset="0"/>
              <a:cs typeface="Times New Roman" panose="02020603050405020304" pitchFamily="18" charset="0"/>
            </a:endParaRPr>
          </a:p>
          <a:p>
            <a:pPr fontAlgn="t">
              <a:buNone/>
            </a:pPr>
            <a:endParaRPr lang="en-US" sz="2000" dirty="0" smtClean="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TotalTime>
  <Words>617</Words>
  <Application>Microsoft Office PowerPoint</Application>
  <PresentationFormat>On-screen Show (4:3)</PresentationFormat>
  <Paragraphs>38</Paragraphs>
  <Slides>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Times New Roman</vt:lpstr>
      <vt:lpstr>Wingdings</vt:lpstr>
      <vt:lpstr>Office Theme</vt:lpstr>
      <vt:lpstr>  </vt:lpstr>
      <vt:lpstr>Program Overview, Purpose &amp; Background </vt:lpstr>
      <vt:lpstr>Program Effectiveness and Impact </vt:lpstr>
      <vt:lpstr>Analysis of the Program</vt:lpstr>
      <vt:lpstr>MCH themes and concepts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MCH Program</dc:title>
  <dc:creator>Kevin</dc:creator>
  <cp:lastModifiedBy>HP</cp:lastModifiedBy>
  <cp:revision>18</cp:revision>
  <dcterms:created xsi:type="dcterms:W3CDTF">2021-01-24T16:22:37Z</dcterms:created>
  <dcterms:modified xsi:type="dcterms:W3CDTF">2021-01-25T07:11:29Z</dcterms:modified>
</cp:coreProperties>
</file>